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3"/>
  </p:sldMasterIdLst>
  <p:notesMasterIdLst>
    <p:notesMasterId r:id="rId17"/>
  </p:notesMasterIdLst>
  <p:handoutMasterIdLst>
    <p:handoutMasterId r:id="rId18"/>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1420"/>
    <a:srgbClr val="A50021"/>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2" d="100"/>
          <a:sy n="102" d="100"/>
        </p:scale>
        <p:origin x="2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AEE767-6F78-49A2-BB00-75378FD23A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3D7625-8B8B-4DF3-AC2E-36D9909D7B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428D1-6D6F-4C8D-B527-45437712E20D}" type="datetimeFigureOut">
              <a:rPr lang="en-US" smtClean="0"/>
              <a:t>10/26/2021</a:t>
            </a:fld>
            <a:endParaRPr lang="en-US"/>
          </a:p>
        </p:txBody>
      </p:sp>
      <p:sp>
        <p:nvSpPr>
          <p:cNvPr id="4" name="Footer Placeholder 3">
            <a:extLst>
              <a:ext uri="{FF2B5EF4-FFF2-40B4-BE49-F238E27FC236}">
                <a16:creationId xmlns:a16="http://schemas.microsoft.com/office/drawing/2014/main" id="{959E55AD-0559-4D42-BD3D-CF820A7DAB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CCAF2D-8AE4-4EC9-BF5B-3F2A2B946D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F1EADD-5981-4A04-A0BE-A62CD9A2C92A}" type="slidenum">
              <a:rPr lang="en-US" smtClean="0"/>
              <a:t>‹#›</a:t>
            </a:fld>
            <a:endParaRPr lang="en-US"/>
          </a:p>
        </p:txBody>
      </p:sp>
    </p:spTree>
    <p:extLst>
      <p:ext uri="{BB962C8B-B14F-4D97-AF65-F5344CB8AC3E}">
        <p14:creationId xmlns:p14="http://schemas.microsoft.com/office/powerpoint/2010/main" val="2165577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845B7-A784-431D-AC43-D1782A827D6A}"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8B5D1-2970-4A20-BD0F-A9015D377D81}" type="slidenum">
              <a:rPr lang="en-US" smtClean="0"/>
              <a:t>‹#›</a:t>
            </a:fld>
            <a:endParaRPr lang="en-US"/>
          </a:p>
        </p:txBody>
      </p:sp>
    </p:spTree>
    <p:extLst>
      <p:ext uri="{BB962C8B-B14F-4D97-AF65-F5344CB8AC3E}">
        <p14:creationId xmlns:p14="http://schemas.microsoft.com/office/powerpoint/2010/main" val="9191328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Over the last 2 years, the COVID-19 pandemic has affected millions of lives in the United States and across the world. One of the main debates that arose during the pandemic is the effectiveness and legitimacy of the Covid vaccines that seemed to pop up and get approved within a short span of time. So this project will focus on the potential effect that vaccinations have on the number of new cases in the United States. We try to predict the number of new cases by building a machine learning model using vaccination data, and measure our predictions against baseline models that don’t contain vaccination data. If we can show that our model performs better using vaccination data, then we know that vaccines can be a viable solution to stopping the spread.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a:t>
            </a:fld>
            <a:endParaRPr lang="en-US"/>
          </a:p>
        </p:txBody>
      </p:sp>
    </p:spTree>
    <p:extLst>
      <p:ext uri="{BB962C8B-B14F-4D97-AF65-F5344CB8AC3E}">
        <p14:creationId xmlns:p14="http://schemas.microsoft.com/office/powerpoint/2010/main" val="408798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We also plot the distribution of the error of our model, and see that it is centered around 0, with most values between -0.005 and +0.005 cases/hundred.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10</a:t>
            </a:fld>
            <a:endParaRPr lang="en-US"/>
          </a:p>
        </p:txBody>
      </p:sp>
    </p:spTree>
    <p:extLst>
      <p:ext uri="{BB962C8B-B14F-4D97-AF65-F5344CB8AC3E}">
        <p14:creationId xmlns:p14="http://schemas.microsoft.com/office/powerpoint/2010/main" val="374311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As a baseline model, we assumed number of new cases at time t is equal to number of new cases at time (t-7). This baseline model resulted in a MAE of 0.003288, meaning that our best machine learning model improved the error by approximately 4.6%.</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11</a:t>
            </a:fld>
            <a:endParaRPr lang="en-US"/>
          </a:p>
        </p:txBody>
      </p:sp>
    </p:spTree>
    <p:extLst>
      <p:ext uri="{BB962C8B-B14F-4D97-AF65-F5344CB8AC3E}">
        <p14:creationId xmlns:p14="http://schemas.microsoft.com/office/powerpoint/2010/main" val="190619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t>
            </a: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 to isolate the effect of vaccination data on our model, we look at a second baseline model, with all the same parameters as our machine learning model except that we exclude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people_vaccinated_per_hundred</a:t>
            </a:r>
            <a:r>
              <a:rPr lang="en-US" sz="1800" dirty="0">
                <a:effectLst/>
                <a:latin typeface="Calibri" panose="020F0502020204030204" pitchFamily="34" charset="0"/>
                <a:ea typeface="Calibri" panose="020F0502020204030204" pitchFamily="34" charset="0"/>
                <a:cs typeface="Times New Roman" panose="02020603050405020304" pitchFamily="18" charset="0"/>
              </a:rPr>
              <a:t> feature. This model results in a MAE of 0.004211, which shows that vaccination data decreases our error by 25.5%.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12</a:t>
            </a:fld>
            <a:endParaRPr lang="en-US"/>
          </a:p>
        </p:txBody>
      </p:sp>
    </p:spTree>
    <p:extLst>
      <p:ext uri="{BB962C8B-B14F-4D97-AF65-F5344CB8AC3E}">
        <p14:creationId xmlns:p14="http://schemas.microsoft.com/office/powerpoint/2010/main" val="233449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From our Gradient Boosting Regressor model, we see that there is in fact a correlation between the number of people vaccinated and the number of new cases in the United States. Comparing the two baseline models to our best performing model, we see a significant improvement when vaccination data is added. Although overall error values are high, this can be due to the various factors that determine the number of new cases that we did not account for in this project. Our findings conclude that vaccinations do have an effect on the number of Covid-19 cases in the United States.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13</a:t>
            </a:fld>
            <a:endParaRPr lang="en-US"/>
          </a:p>
        </p:txBody>
      </p:sp>
    </p:spTree>
    <p:extLst>
      <p:ext uri="{BB962C8B-B14F-4D97-AF65-F5344CB8AC3E}">
        <p14:creationId xmlns:p14="http://schemas.microsoft.com/office/powerpoint/2010/main" val="160785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The first step towards building our model is collecting data. In this project, we will be using 2 datasets from Kaggle – one is a list of daily total cases per state, and the other is a list of daily total vaccinations per state.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2</a:t>
            </a:fld>
            <a:endParaRPr lang="en-US"/>
          </a:p>
        </p:txBody>
      </p:sp>
    </p:spTree>
    <p:extLst>
      <p:ext uri="{BB962C8B-B14F-4D97-AF65-F5344CB8AC3E}">
        <p14:creationId xmlns:p14="http://schemas.microsoft.com/office/powerpoint/2010/main" val="3875453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We take a look at the trend of daily new cases in the US over the last 1.5 years. Each color represents a different state, and even though some states have many more cases than others, there is a common trend in this graph. We see a steep incline of cases towards the end of 2020, and then a decrease at the beginning of 2021, when vaccines begin to roll out. </a:t>
            </a:r>
          </a:p>
          <a:p>
            <a:endParaRPr lang="en-US" dirty="0"/>
          </a:p>
          <a:p>
            <a:r>
              <a:rPr lang="en-US" dirty="0"/>
              <a:t>This increase in cases can be due to increased travel around the holiday season, or evolving lockdown restrictions and mask mandates. But even with the changing landscape, we want to build a model that can show some sort of correlation between the decrease in cases in 2021 and the increase in vaccinations.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3</a:t>
            </a:fld>
            <a:endParaRPr lang="en-US"/>
          </a:p>
        </p:txBody>
      </p:sp>
    </p:spTree>
    <p:extLst>
      <p:ext uri="{BB962C8B-B14F-4D97-AF65-F5344CB8AC3E}">
        <p14:creationId xmlns:p14="http://schemas.microsoft.com/office/powerpoint/2010/main" val="368564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Here is a scatterplot of the number of people vaccinated against number of new cases for every state on a particular day. The data is normalized to the population of each state to account for the large differences in cases between populated states like New York and California, and some smaller regions like Guam and Virgin Islands.</a:t>
            </a:r>
          </a:p>
          <a:p>
            <a:endParaRPr lang="en-US" dirty="0"/>
          </a:p>
          <a:p>
            <a:r>
              <a:rPr lang="en-US" dirty="0"/>
              <a:t>The scatterplot is relatively random, but you can still see a slight negative correlation between the number of people vaccinated and the number of new cases, showing that vaccinations definitely have an effect on Covid cases.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4</a:t>
            </a:fld>
            <a:endParaRPr lang="en-US"/>
          </a:p>
        </p:txBody>
      </p:sp>
    </p:spTree>
    <p:extLst>
      <p:ext uri="{BB962C8B-B14F-4D97-AF65-F5344CB8AC3E}">
        <p14:creationId xmlns:p14="http://schemas.microsoft.com/office/powerpoint/2010/main" val="19922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This project takes a multivariate time series and converts it into a supervised learning model to predict the number of new cases 7 days ahead. For our model, we are only looking at 2 columns from the dataset, the daily number of new cases per 100 people of the population, and the daily total number of people vaccinated per 100 people of the population.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5</a:t>
            </a:fld>
            <a:endParaRPr lang="en-US"/>
          </a:p>
        </p:txBody>
      </p:sp>
    </p:spTree>
    <p:extLst>
      <p:ext uri="{BB962C8B-B14F-4D97-AF65-F5344CB8AC3E}">
        <p14:creationId xmlns:p14="http://schemas.microsoft.com/office/powerpoint/2010/main" val="32113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With some feature engineering, we build our 4 input features for the model:</a:t>
            </a:r>
          </a:p>
          <a:p>
            <a:endParaRPr lang="en-US" dirty="0"/>
          </a:p>
          <a:p>
            <a:pPr marL="228600" indent="-228600">
              <a:buAutoNum type="arabicPeriod"/>
            </a:pPr>
            <a:r>
              <a:rPr lang="en-US" dirty="0"/>
              <a:t>Number of new cases 7 days behind</a:t>
            </a:r>
          </a:p>
          <a:p>
            <a:pPr marL="228600" indent="-228600">
              <a:buAutoNum type="arabicPeriod"/>
            </a:pPr>
            <a:r>
              <a:rPr lang="en-US" dirty="0"/>
              <a:t>Rolling average of new cases 14 to 7 days behind</a:t>
            </a:r>
          </a:p>
          <a:p>
            <a:pPr marL="228600" indent="-228600">
              <a:buAutoNum type="arabicPeriod"/>
            </a:pPr>
            <a:r>
              <a:rPr lang="en-US" dirty="0"/>
              <a:t>Rolling average of new cases 10 to 7 days behind</a:t>
            </a:r>
          </a:p>
          <a:p>
            <a:pPr marL="228600" indent="-228600">
              <a:buAutoNum type="arabicPeriod"/>
            </a:pPr>
            <a:r>
              <a:rPr lang="en-US" dirty="0"/>
              <a:t>Total number of people vaccinated 7 days behind</a:t>
            </a:r>
          </a:p>
          <a:p>
            <a:pPr marL="228600" indent="-228600">
              <a:buAutoNum type="arabicPeriod"/>
            </a:pPr>
            <a:endParaRPr lang="en-US" dirty="0"/>
          </a:p>
          <a:p>
            <a:pPr marL="0" indent="0">
              <a:buNone/>
            </a:pPr>
            <a:r>
              <a:rPr lang="en-US" dirty="0"/>
              <a:t>Our goal is to use these features to predict number of new cases 7 days ahead.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6</a:t>
            </a:fld>
            <a:endParaRPr lang="en-US"/>
          </a:p>
        </p:txBody>
      </p:sp>
    </p:spTree>
    <p:extLst>
      <p:ext uri="{BB962C8B-B14F-4D97-AF65-F5344CB8AC3E}">
        <p14:creationId xmlns:p14="http://schemas.microsoft.com/office/powerpoint/2010/main" val="17204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We fit our data on multiple regression models from </a:t>
            </a:r>
            <a:r>
              <a:rPr lang="en-US" dirty="0" err="1"/>
              <a:t>sklearn</a:t>
            </a:r>
            <a:r>
              <a:rPr lang="en-US" dirty="0"/>
              <a:t> and use each model to predict the number of new cases. We then calculate the MAE, or mean absolute error, of each model and select the one that has the lowest MAE.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7</a:t>
            </a:fld>
            <a:endParaRPr lang="en-US"/>
          </a:p>
        </p:txBody>
      </p:sp>
    </p:spTree>
    <p:extLst>
      <p:ext uri="{BB962C8B-B14F-4D97-AF65-F5344CB8AC3E}">
        <p14:creationId xmlns:p14="http://schemas.microsoft.com/office/powerpoint/2010/main" val="2322205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We found that the Gradient Boosting Regressor model resulted in the lowest MAE. We further decreased this error with some hyperparameter tuning, with our final model having a MAE of 0.003137 cases/hundred. As a frame of reference, the average new cases/hundred in our testing set is 0.00805, so the MAE is relatively high with our model – about 39%. This can be due to a number of other factors that affect COVID-19 cases that fall outside the scope of this project, including mask mandates, lockdown policies, Delta and more recent variants, etc.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8</a:t>
            </a:fld>
            <a:endParaRPr lang="en-US"/>
          </a:p>
        </p:txBody>
      </p:sp>
    </p:spTree>
    <p:extLst>
      <p:ext uri="{BB962C8B-B14F-4D97-AF65-F5344CB8AC3E}">
        <p14:creationId xmlns:p14="http://schemas.microsoft.com/office/powerpoint/2010/main" val="2846089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When we plot the actual new cases to predicted new cases from our best model, we get a positively correlated scatterplot, where the slope of the regression line is 0.78. This shows that our predicted values are pretty close to the actual numbers, with some outliers affecting the performance.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688B5D1-2970-4A20-BD0F-A9015D377D81}" type="slidenum">
              <a:rPr lang="en-US" smtClean="0"/>
              <a:t>9</a:t>
            </a:fld>
            <a:endParaRPr lang="en-US"/>
          </a:p>
        </p:txBody>
      </p:sp>
    </p:spTree>
    <p:extLst>
      <p:ext uri="{BB962C8B-B14F-4D97-AF65-F5344CB8AC3E}">
        <p14:creationId xmlns:p14="http://schemas.microsoft.com/office/powerpoint/2010/main" val="114086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8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94493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971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21784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1614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7197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74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667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3754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5863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10/26/2021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96312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10/26/2021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8260260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9CE3E8-8870-40BA-B0BC-E0A12493ED7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BE77BF4-7B61-436F-88CC-83BA855DB801}"/>
              </a:ext>
            </a:extLst>
          </p:cNvPr>
          <p:cNvSpPr>
            <a:spLocks noGrp="1"/>
          </p:cNvSpPr>
          <p:nvPr>
            <p:ph type="ctrTitle"/>
          </p:nvPr>
        </p:nvSpPr>
        <p:spPr>
          <a:xfrm>
            <a:off x="1429612" y="1013984"/>
            <a:ext cx="6952388" cy="3260635"/>
          </a:xfrm>
        </p:spPr>
        <p:txBody>
          <a:bodyPr>
            <a:normAutofit/>
          </a:bodyPr>
          <a:lstStyle/>
          <a:p>
            <a:r>
              <a:rPr lang="en-US" dirty="0">
                <a:solidFill>
                  <a:srgbClr val="FFFFFF"/>
                </a:solidFill>
              </a:rPr>
              <a:t>Predicting covid-19 cases in the united states</a:t>
            </a:r>
          </a:p>
        </p:txBody>
      </p:sp>
      <p:sp>
        <p:nvSpPr>
          <p:cNvPr id="3" name="Subtitle 2">
            <a:extLst>
              <a:ext uri="{FF2B5EF4-FFF2-40B4-BE49-F238E27FC236}">
                <a16:creationId xmlns:a16="http://schemas.microsoft.com/office/drawing/2014/main" id="{60C5C2F2-3D3F-4856-B221-C8E8D70EA4C1}"/>
              </a:ext>
            </a:extLst>
          </p:cNvPr>
          <p:cNvSpPr>
            <a:spLocks noGrp="1"/>
          </p:cNvSpPr>
          <p:nvPr>
            <p:ph type="subTitle" idx="1"/>
          </p:nvPr>
        </p:nvSpPr>
        <p:spPr>
          <a:xfrm>
            <a:off x="1429612" y="4848464"/>
            <a:ext cx="7902924" cy="1085849"/>
          </a:xfrm>
        </p:spPr>
        <p:txBody>
          <a:bodyPr>
            <a:normAutofit/>
          </a:bodyPr>
          <a:lstStyle/>
          <a:p>
            <a:pPr>
              <a:lnSpc>
                <a:spcPct val="120000"/>
              </a:lnSpc>
            </a:pPr>
            <a:r>
              <a:rPr lang="en-US" b="1" dirty="0">
                <a:solidFill>
                  <a:srgbClr val="FFFFFF"/>
                </a:solidFill>
              </a:rPr>
              <a:t>CAN VACCINATION DATA BE USED TO BUILD A MACHINE LEARNING MODEL THAT PREDICTS THE NUMBER OF DAILY NEW CASES OF COVID-19?</a:t>
            </a:r>
          </a:p>
        </p:txBody>
      </p:sp>
      <p:cxnSp>
        <p:nvCxnSpPr>
          <p:cNvPr id="93" name="Straight Connector 9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69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363CF6-A846-46DA-BF3B-9245810707D0}"/>
              </a:ext>
            </a:extLst>
          </p:cNvPr>
          <p:cNvSpPr/>
          <p:nvPr/>
        </p:nvSpPr>
        <p:spPr>
          <a:xfrm>
            <a:off x="4109744" y="693237"/>
            <a:ext cx="7316457" cy="5471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834B4CC-844E-4B24-A9C1-016C94E243F2}"/>
              </a:ext>
            </a:extLst>
          </p:cNvPr>
          <p:cNvPicPr>
            <a:picLocks noChangeAspect="1"/>
          </p:cNvPicPr>
          <p:nvPr/>
        </p:nvPicPr>
        <p:blipFill>
          <a:blip r:embed="rId4"/>
          <a:stretch>
            <a:fillRect/>
          </a:stretch>
        </p:blipFill>
        <p:spPr>
          <a:xfrm>
            <a:off x="4563145" y="1031402"/>
            <a:ext cx="6409654" cy="4795193"/>
          </a:xfrm>
          <a:prstGeom prst="rect">
            <a:avLst/>
          </a:prstGeom>
        </p:spPr>
      </p:pic>
    </p:spTree>
    <p:extLst>
      <p:ext uri="{BB962C8B-B14F-4D97-AF65-F5344CB8AC3E}">
        <p14:creationId xmlns:p14="http://schemas.microsoft.com/office/powerpoint/2010/main" val="2033991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F95370-D502-412D-AA94-CAEB68573492}"/>
              </a:ext>
            </a:extLst>
          </p:cNvPr>
          <p:cNvSpPr/>
          <p:nvPr/>
        </p:nvSpPr>
        <p:spPr>
          <a:xfrm>
            <a:off x="4879938" y="1257157"/>
            <a:ext cx="6287678" cy="1780435"/>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21A730-CF84-49D5-9702-B848937A53AA}"/>
              </a:ext>
            </a:extLst>
          </p:cNvPr>
          <p:cNvSpPr txBox="1"/>
          <p:nvPr/>
        </p:nvSpPr>
        <p:spPr>
          <a:xfrm>
            <a:off x="5084183" y="1460293"/>
            <a:ext cx="5879189" cy="1938992"/>
          </a:xfrm>
          <a:prstGeom prst="rect">
            <a:avLst/>
          </a:prstGeom>
          <a:noFill/>
        </p:spPr>
        <p:txBody>
          <a:bodyPr wrap="square" rtlCol="0">
            <a:spAutoFit/>
          </a:bodyPr>
          <a:lstStyle/>
          <a:p>
            <a:r>
              <a:rPr lang="en-US" sz="2000" b="1" u="sng" dirty="0"/>
              <a:t>BASELINE MODEL 1:</a:t>
            </a:r>
          </a:p>
          <a:p>
            <a:endParaRPr lang="en-US" sz="2000" b="1" dirty="0"/>
          </a:p>
          <a:p>
            <a:r>
              <a:rPr lang="en-US" sz="2000" b="1" dirty="0"/>
              <a:t>PREDICTED NUMBER OF NEW CASES = </a:t>
            </a:r>
          </a:p>
          <a:p>
            <a:r>
              <a:rPr lang="en-US" sz="2000" b="1" dirty="0"/>
              <a:t>NUMBER OF NEW CASES 7 DAYS BEHIND</a:t>
            </a:r>
          </a:p>
          <a:p>
            <a:endParaRPr lang="en-US" sz="2000" dirty="0"/>
          </a:p>
          <a:p>
            <a:endParaRPr lang="en-US" sz="2000" b="1" dirty="0"/>
          </a:p>
        </p:txBody>
      </p:sp>
      <p:sp>
        <p:nvSpPr>
          <p:cNvPr id="15" name="Rectangle 14">
            <a:extLst>
              <a:ext uri="{FF2B5EF4-FFF2-40B4-BE49-F238E27FC236}">
                <a16:creationId xmlns:a16="http://schemas.microsoft.com/office/drawing/2014/main" id="{9F37FB49-7D89-468F-B80F-BF251001ACB7}"/>
              </a:ext>
            </a:extLst>
          </p:cNvPr>
          <p:cNvSpPr/>
          <p:nvPr/>
        </p:nvSpPr>
        <p:spPr>
          <a:xfrm>
            <a:off x="4451018" y="4414007"/>
            <a:ext cx="7145517" cy="982616"/>
          </a:xfrm>
          <a:prstGeom prst="rect">
            <a:avLst/>
          </a:prstGeom>
          <a:solidFill>
            <a:srgbClr val="581420"/>
          </a:solidFill>
          <a:ln>
            <a:solidFill>
              <a:srgbClr val="58142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TextBox 15">
            <a:extLst>
              <a:ext uri="{FF2B5EF4-FFF2-40B4-BE49-F238E27FC236}">
                <a16:creationId xmlns:a16="http://schemas.microsoft.com/office/drawing/2014/main" id="{1E995059-B9C0-4871-BF16-E7DE158D388F}"/>
              </a:ext>
            </a:extLst>
          </p:cNvPr>
          <p:cNvSpPr txBox="1"/>
          <p:nvPr/>
        </p:nvSpPr>
        <p:spPr>
          <a:xfrm>
            <a:off x="4815519" y="4643705"/>
            <a:ext cx="6416513" cy="523220"/>
          </a:xfrm>
          <a:prstGeom prst="rect">
            <a:avLst/>
          </a:prstGeom>
          <a:noFill/>
        </p:spPr>
        <p:txBody>
          <a:bodyPr wrap="square" rtlCol="0">
            <a:spAutoFit/>
          </a:bodyPr>
          <a:lstStyle/>
          <a:p>
            <a:r>
              <a:rPr lang="en-US" sz="2800" b="1" dirty="0"/>
              <a:t>ML MODEL IMPROVED ERROR BY 4.6%</a:t>
            </a:r>
          </a:p>
        </p:txBody>
      </p:sp>
    </p:spTree>
    <p:extLst>
      <p:ext uri="{BB962C8B-B14F-4D97-AF65-F5344CB8AC3E}">
        <p14:creationId xmlns:p14="http://schemas.microsoft.com/office/powerpoint/2010/main" val="4092629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15"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F95370-D502-412D-AA94-CAEB68573492}"/>
              </a:ext>
            </a:extLst>
          </p:cNvPr>
          <p:cNvSpPr/>
          <p:nvPr/>
        </p:nvSpPr>
        <p:spPr>
          <a:xfrm>
            <a:off x="4815519" y="482768"/>
            <a:ext cx="6287678" cy="3221532"/>
          </a:xfrm>
          <a:prstGeom prst="rect">
            <a:avLst/>
          </a:prstGeom>
          <a:solidFill>
            <a:srgbClr val="581420"/>
          </a:solidFill>
          <a:ln>
            <a:solidFill>
              <a:srgbClr val="58142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21A730-CF84-49D5-9702-B848937A53AA}"/>
              </a:ext>
            </a:extLst>
          </p:cNvPr>
          <p:cNvSpPr txBox="1"/>
          <p:nvPr/>
        </p:nvSpPr>
        <p:spPr>
          <a:xfrm>
            <a:off x="5019764" y="648631"/>
            <a:ext cx="5743681" cy="2862322"/>
          </a:xfrm>
          <a:prstGeom prst="rect">
            <a:avLst/>
          </a:prstGeom>
          <a:noFill/>
        </p:spPr>
        <p:txBody>
          <a:bodyPr wrap="square" rtlCol="0">
            <a:spAutoFit/>
          </a:bodyPr>
          <a:lstStyle/>
          <a:p>
            <a:r>
              <a:rPr lang="en-US" sz="2000" b="1" u="sng" dirty="0"/>
              <a:t>BASELINE MODEL 2:</a:t>
            </a:r>
          </a:p>
          <a:p>
            <a:endParaRPr lang="en-US" sz="2000" b="1" dirty="0"/>
          </a:p>
          <a:p>
            <a:r>
              <a:rPr lang="en-US" sz="2000" b="1" dirty="0"/>
              <a:t>PREDICTED NUMBER OF NEW CASES = </a:t>
            </a:r>
          </a:p>
          <a:p>
            <a:r>
              <a:rPr lang="en-US" sz="2000" b="1" dirty="0"/>
              <a:t>GRADIENT BOOSTING MODEL USING:</a:t>
            </a:r>
          </a:p>
          <a:p>
            <a:pPr marL="342900" indent="-342900">
              <a:buFontTx/>
              <a:buChar char="-"/>
            </a:pPr>
            <a:r>
              <a:rPr lang="en-US" sz="2000" b="1" dirty="0"/>
              <a:t>NUMBER OF NEW CASES 7 DAYS BEHIND</a:t>
            </a:r>
          </a:p>
          <a:p>
            <a:pPr marL="342900" indent="-342900">
              <a:buFontTx/>
              <a:buChar char="-"/>
            </a:pPr>
            <a:r>
              <a:rPr lang="en-US" sz="2000" b="1" dirty="0"/>
              <a:t>7 DAY ROLLING AVERAGE OF NEW CASES 14 TO 7 DAYS BEHIND</a:t>
            </a:r>
          </a:p>
          <a:p>
            <a:pPr marL="342900" indent="-342900">
              <a:buFontTx/>
              <a:buChar char="-"/>
            </a:pPr>
            <a:r>
              <a:rPr lang="en-US" sz="2000" b="1" dirty="0"/>
              <a:t>3 DAY ROLLING AVERAGE OF NEW CASES 10 TO 7 DAYS BEHIND</a:t>
            </a:r>
          </a:p>
        </p:txBody>
      </p:sp>
      <p:sp>
        <p:nvSpPr>
          <p:cNvPr id="15" name="Rectangle 14">
            <a:extLst>
              <a:ext uri="{FF2B5EF4-FFF2-40B4-BE49-F238E27FC236}">
                <a16:creationId xmlns:a16="http://schemas.microsoft.com/office/drawing/2014/main" id="{9F37FB49-7D89-468F-B80F-BF251001ACB7}"/>
              </a:ext>
            </a:extLst>
          </p:cNvPr>
          <p:cNvSpPr/>
          <p:nvPr/>
        </p:nvSpPr>
        <p:spPr>
          <a:xfrm>
            <a:off x="4537427" y="4774147"/>
            <a:ext cx="6843859" cy="1216153"/>
          </a:xfrm>
          <a:prstGeom prst="rect">
            <a:avLst/>
          </a:prstGeom>
          <a:solidFill>
            <a:srgbClr val="581420"/>
          </a:solidFill>
          <a:ln>
            <a:solidFill>
              <a:srgbClr val="58142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TextBox 15">
            <a:extLst>
              <a:ext uri="{FF2B5EF4-FFF2-40B4-BE49-F238E27FC236}">
                <a16:creationId xmlns:a16="http://schemas.microsoft.com/office/drawing/2014/main" id="{1E995059-B9C0-4871-BF16-E7DE158D388F}"/>
              </a:ext>
            </a:extLst>
          </p:cNvPr>
          <p:cNvSpPr txBox="1"/>
          <p:nvPr/>
        </p:nvSpPr>
        <p:spPr>
          <a:xfrm>
            <a:off x="5155270" y="4913009"/>
            <a:ext cx="5608175" cy="954107"/>
          </a:xfrm>
          <a:prstGeom prst="rect">
            <a:avLst/>
          </a:prstGeom>
          <a:noFill/>
        </p:spPr>
        <p:txBody>
          <a:bodyPr wrap="square" rtlCol="0">
            <a:spAutoFit/>
          </a:bodyPr>
          <a:lstStyle/>
          <a:p>
            <a:pPr algn="ctr"/>
            <a:r>
              <a:rPr lang="en-US" sz="2800" b="1" dirty="0"/>
              <a:t>VACCINATION DATA IMPROVED ERROR BY 25.5%</a:t>
            </a:r>
          </a:p>
        </p:txBody>
      </p:sp>
    </p:spTree>
    <p:extLst>
      <p:ext uri="{BB962C8B-B14F-4D97-AF65-F5344CB8AC3E}">
        <p14:creationId xmlns:p14="http://schemas.microsoft.com/office/powerpoint/2010/main" val="314451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wheel&#10;&#10;Description automatically generated">
            <a:extLst>
              <a:ext uri="{FF2B5EF4-FFF2-40B4-BE49-F238E27FC236}">
                <a16:creationId xmlns:a16="http://schemas.microsoft.com/office/drawing/2014/main" id="{E96DB394-C5BC-4E2C-AC0F-AF2A767BFB18}"/>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5214" b="10411"/>
          <a:stretch/>
        </p:blipFill>
        <p:spPr>
          <a:xfrm>
            <a:off x="-1" y="0"/>
            <a:ext cx="12191999"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conclusion</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2189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a:blip r:embed="rId3">
            <a:alphaModFix amt="79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47004" y="2184550"/>
            <a:ext cx="3535679" cy="1425728"/>
          </a:xfrm>
        </p:spPr>
        <p:txBody>
          <a:bodyPr vert="horz" lIns="91440" tIns="45720" rIns="91440" bIns="45720" rtlCol="0" anchor="b">
            <a:normAutofit/>
          </a:bodyPr>
          <a:lstStyle/>
          <a:p>
            <a:pPr algn="ctr"/>
            <a:r>
              <a:rPr lang="en-US" dirty="0"/>
              <a:t>data</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3697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191999" cy="685799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dirty="0">
                <a:solidFill>
                  <a:srgbClr val="FFFFFF"/>
                </a:solidFill>
              </a:rPr>
              <a:t>data</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2F91AF0-B6E1-458E-B361-50E5E0338E77}"/>
              </a:ext>
            </a:extLst>
          </p:cNvPr>
          <p:cNvSpPr/>
          <p:nvPr/>
        </p:nvSpPr>
        <p:spPr>
          <a:xfrm>
            <a:off x="3902732" y="695222"/>
            <a:ext cx="7630962" cy="5467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AB613A-F00C-46E0-964E-59F1335A1BC8}"/>
              </a:ext>
            </a:extLst>
          </p:cNvPr>
          <p:cNvPicPr>
            <a:picLocks noChangeAspect="1"/>
          </p:cNvPicPr>
          <p:nvPr/>
        </p:nvPicPr>
        <p:blipFill>
          <a:blip r:embed="rId4"/>
          <a:stretch>
            <a:fillRect/>
          </a:stretch>
        </p:blipFill>
        <p:spPr>
          <a:xfrm>
            <a:off x="4348164" y="1116985"/>
            <a:ext cx="6740097" cy="4624020"/>
          </a:xfrm>
          <a:prstGeom prst="rect">
            <a:avLst/>
          </a:prstGeom>
        </p:spPr>
      </p:pic>
    </p:spTree>
    <p:extLst>
      <p:ext uri="{BB962C8B-B14F-4D97-AF65-F5344CB8AC3E}">
        <p14:creationId xmlns:p14="http://schemas.microsoft.com/office/powerpoint/2010/main" val="24985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6D1D72-3124-46A5-A612-54D0BE20CF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191999" cy="685799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dirty="0">
                <a:solidFill>
                  <a:srgbClr val="FFFFFF"/>
                </a:solidFill>
              </a:rPr>
              <a:t>data</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2F91AF0-B6E1-458E-B361-50E5E0338E77}"/>
              </a:ext>
            </a:extLst>
          </p:cNvPr>
          <p:cNvSpPr/>
          <p:nvPr/>
        </p:nvSpPr>
        <p:spPr>
          <a:xfrm>
            <a:off x="4113542" y="896718"/>
            <a:ext cx="7316457" cy="5064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61CD9A-9E64-47B5-8047-7BBCA102D50C}"/>
              </a:ext>
            </a:extLst>
          </p:cNvPr>
          <p:cNvPicPr>
            <a:picLocks noChangeAspect="1"/>
          </p:cNvPicPr>
          <p:nvPr/>
        </p:nvPicPr>
        <p:blipFill>
          <a:blip r:embed="rId4"/>
          <a:stretch>
            <a:fillRect/>
          </a:stretch>
        </p:blipFill>
        <p:spPr>
          <a:xfrm>
            <a:off x="4565241" y="1278671"/>
            <a:ext cx="6413057" cy="4300648"/>
          </a:xfrm>
          <a:prstGeom prst="rect">
            <a:avLst/>
          </a:prstGeom>
        </p:spPr>
      </p:pic>
    </p:spTree>
    <p:extLst>
      <p:ext uri="{BB962C8B-B14F-4D97-AF65-F5344CB8AC3E}">
        <p14:creationId xmlns:p14="http://schemas.microsoft.com/office/powerpoint/2010/main" val="1271378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jewelled headdress, chandelier&#10;&#10;Description automatically generated">
            <a:extLst>
              <a:ext uri="{FF2B5EF4-FFF2-40B4-BE49-F238E27FC236}">
                <a16:creationId xmlns:a16="http://schemas.microsoft.com/office/drawing/2014/main" id="{FF1E23F1-F038-4FE8-B1E6-538B7CB8F6D5}"/>
              </a:ext>
            </a:extLst>
          </p:cNvPr>
          <p:cNvPicPr>
            <a:picLocks noChangeAspect="1"/>
          </p:cNvPicPr>
          <p:nvPr/>
        </p:nvPicPr>
        <p:blipFill>
          <a:blip r:embed="rId3">
            <a:alphaModFix amt="92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model</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69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4B3501-7EB9-487A-88C0-94A68134EB95}"/>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335342" y="2286000"/>
            <a:ext cx="8476388" cy="2737367"/>
          </a:xfrm>
        </p:spPr>
        <p:txBody>
          <a:bodyPr vert="horz" lIns="91440" tIns="45720" rIns="91440" bIns="45720" rtlCol="0" anchor="b">
            <a:normAutofit/>
          </a:bodyPr>
          <a:lstStyle/>
          <a:p>
            <a:r>
              <a:rPr lang="en-US" dirty="0">
                <a:solidFill>
                  <a:srgbClr val="FFFFFF"/>
                </a:solidFill>
              </a:rPr>
              <a:t>model</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BAF415-9593-432C-8C7C-8FAF8C56387D}"/>
              </a:ext>
            </a:extLst>
          </p:cNvPr>
          <p:cNvSpPr/>
          <p:nvPr/>
        </p:nvSpPr>
        <p:spPr>
          <a:xfrm>
            <a:off x="4916078" y="537328"/>
            <a:ext cx="6287678" cy="7541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3B8F61-17D5-476F-BC11-10B0DFD9C583}"/>
              </a:ext>
            </a:extLst>
          </p:cNvPr>
          <p:cNvSpPr txBox="1"/>
          <p:nvPr/>
        </p:nvSpPr>
        <p:spPr>
          <a:xfrm>
            <a:off x="5005632" y="716125"/>
            <a:ext cx="6108569" cy="400110"/>
          </a:xfrm>
          <a:prstGeom prst="rect">
            <a:avLst/>
          </a:prstGeom>
          <a:noFill/>
        </p:spPr>
        <p:txBody>
          <a:bodyPr wrap="square" rtlCol="0">
            <a:spAutoFit/>
          </a:bodyPr>
          <a:lstStyle/>
          <a:p>
            <a:r>
              <a:rPr lang="en-US" sz="2000" b="1" dirty="0"/>
              <a:t>NUMBER OF NEW CASES 7 DAYS BEHIND</a:t>
            </a:r>
          </a:p>
        </p:txBody>
      </p:sp>
      <p:sp>
        <p:nvSpPr>
          <p:cNvPr id="16" name="Rectangle 15">
            <a:extLst>
              <a:ext uri="{FF2B5EF4-FFF2-40B4-BE49-F238E27FC236}">
                <a16:creationId xmlns:a16="http://schemas.microsoft.com/office/drawing/2014/main" id="{F3B217D3-9A1A-4F26-8930-1868D4702CA1}"/>
              </a:ext>
            </a:extLst>
          </p:cNvPr>
          <p:cNvSpPr/>
          <p:nvPr/>
        </p:nvSpPr>
        <p:spPr>
          <a:xfrm>
            <a:off x="4916076" y="1982024"/>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32A69CB-08A3-4995-BE73-FF5EDEFF5707}"/>
              </a:ext>
            </a:extLst>
          </p:cNvPr>
          <p:cNvSpPr txBox="1"/>
          <p:nvPr/>
        </p:nvSpPr>
        <p:spPr>
          <a:xfrm>
            <a:off x="5005630" y="2102937"/>
            <a:ext cx="6108569" cy="707886"/>
          </a:xfrm>
          <a:prstGeom prst="rect">
            <a:avLst/>
          </a:prstGeom>
          <a:noFill/>
        </p:spPr>
        <p:txBody>
          <a:bodyPr wrap="square" rtlCol="0">
            <a:spAutoFit/>
          </a:bodyPr>
          <a:lstStyle/>
          <a:p>
            <a:r>
              <a:rPr lang="en-US" sz="2000" b="1" dirty="0"/>
              <a:t>7-DAY ROLLING AVERAGE OF NEW CASES 14 TO 7 DAYS BEHIND</a:t>
            </a:r>
          </a:p>
        </p:txBody>
      </p:sp>
      <p:sp>
        <p:nvSpPr>
          <p:cNvPr id="22" name="Rectangle 21">
            <a:extLst>
              <a:ext uri="{FF2B5EF4-FFF2-40B4-BE49-F238E27FC236}">
                <a16:creationId xmlns:a16="http://schemas.microsoft.com/office/drawing/2014/main" id="{9D7A1F3A-239B-494F-AB28-76BEA3811DD1}"/>
              </a:ext>
            </a:extLst>
          </p:cNvPr>
          <p:cNvSpPr/>
          <p:nvPr/>
        </p:nvSpPr>
        <p:spPr>
          <a:xfrm>
            <a:off x="4916076" y="3624968"/>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51345-169B-40AF-99F0-E203D02A7B1B}"/>
              </a:ext>
            </a:extLst>
          </p:cNvPr>
          <p:cNvSpPr txBox="1"/>
          <p:nvPr/>
        </p:nvSpPr>
        <p:spPr>
          <a:xfrm>
            <a:off x="5005630" y="3745881"/>
            <a:ext cx="6108569" cy="707886"/>
          </a:xfrm>
          <a:prstGeom prst="rect">
            <a:avLst/>
          </a:prstGeom>
          <a:noFill/>
        </p:spPr>
        <p:txBody>
          <a:bodyPr wrap="square" rtlCol="0">
            <a:spAutoFit/>
          </a:bodyPr>
          <a:lstStyle/>
          <a:p>
            <a:r>
              <a:rPr lang="en-US" sz="2000" b="1" dirty="0"/>
              <a:t>3-DAY ROLLING AVERAGE OF NEW CASES 10 TO 7 DAYS BEHIND</a:t>
            </a:r>
          </a:p>
        </p:txBody>
      </p:sp>
      <p:sp>
        <p:nvSpPr>
          <p:cNvPr id="24" name="Rectangle 23">
            <a:extLst>
              <a:ext uri="{FF2B5EF4-FFF2-40B4-BE49-F238E27FC236}">
                <a16:creationId xmlns:a16="http://schemas.microsoft.com/office/drawing/2014/main" id="{869AB598-1A20-4FB6-A53D-EDABEFA1E485}"/>
              </a:ext>
            </a:extLst>
          </p:cNvPr>
          <p:cNvSpPr/>
          <p:nvPr/>
        </p:nvSpPr>
        <p:spPr>
          <a:xfrm>
            <a:off x="4916076" y="5199089"/>
            <a:ext cx="6287678" cy="9497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A73B8DB-0907-4301-86FC-A9010CA1DE26}"/>
              </a:ext>
            </a:extLst>
          </p:cNvPr>
          <p:cNvSpPr txBox="1"/>
          <p:nvPr/>
        </p:nvSpPr>
        <p:spPr>
          <a:xfrm>
            <a:off x="5005630" y="5320002"/>
            <a:ext cx="6108569" cy="707886"/>
          </a:xfrm>
          <a:prstGeom prst="rect">
            <a:avLst/>
          </a:prstGeom>
          <a:noFill/>
        </p:spPr>
        <p:txBody>
          <a:bodyPr wrap="square" rtlCol="0">
            <a:spAutoFit/>
          </a:bodyPr>
          <a:lstStyle/>
          <a:p>
            <a:r>
              <a:rPr lang="en-US" sz="2000" b="1" dirty="0"/>
              <a:t>TOTAL NUMBER OF PEOPLE VACCINATED 7 DAYS BEHIND</a:t>
            </a:r>
          </a:p>
        </p:txBody>
      </p:sp>
    </p:spTree>
    <p:extLst>
      <p:ext uri="{BB962C8B-B14F-4D97-AF65-F5344CB8AC3E}">
        <p14:creationId xmlns:p14="http://schemas.microsoft.com/office/powerpoint/2010/main" val="415431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6" grpId="0" animBg="1"/>
      <p:bldP spid="17" grpId="0"/>
      <p:bldP spid="22" grpId="0" animBg="1"/>
      <p:bldP spid="23" grpId="0"/>
      <p:bldP spid="24"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94B3501-7EB9-487A-88C0-94A68134EB95}"/>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862" y="0"/>
            <a:ext cx="12190276" cy="6858000"/>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335342" y="2286000"/>
            <a:ext cx="8476388" cy="2737367"/>
          </a:xfrm>
        </p:spPr>
        <p:txBody>
          <a:bodyPr vert="horz" lIns="91440" tIns="45720" rIns="91440" bIns="45720" rtlCol="0" anchor="b">
            <a:normAutofit/>
          </a:bodyPr>
          <a:lstStyle/>
          <a:p>
            <a:r>
              <a:rPr lang="en-US" dirty="0">
                <a:solidFill>
                  <a:srgbClr val="FFFFFF"/>
                </a:solidFill>
              </a:rPr>
              <a:t>model</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817164-C2D7-4355-A4CD-7889938380C4}"/>
              </a:ext>
            </a:extLst>
          </p:cNvPr>
          <p:cNvSpPr/>
          <p:nvPr/>
        </p:nvSpPr>
        <p:spPr>
          <a:xfrm>
            <a:off x="3676451" y="334742"/>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4E4317-2AE9-4208-8083-DE54A0E08FAE}"/>
              </a:ext>
            </a:extLst>
          </p:cNvPr>
          <p:cNvSpPr txBox="1"/>
          <p:nvPr/>
        </p:nvSpPr>
        <p:spPr>
          <a:xfrm>
            <a:off x="3902694" y="700374"/>
            <a:ext cx="2318995" cy="369332"/>
          </a:xfrm>
          <a:prstGeom prst="rect">
            <a:avLst/>
          </a:prstGeom>
          <a:noFill/>
        </p:spPr>
        <p:txBody>
          <a:bodyPr wrap="square" rtlCol="0">
            <a:spAutoFit/>
          </a:bodyPr>
          <a:lstStyle/>
          <a:p>
            <a:pPr algn="ctr"/>
            <a:r>
              <a:rPr lang="en-US" dirty="0" err="1"/>
              <a:t>KNeighborsRegressor</a:t>
            </a:r>
            <a:endParaRPr lang="en-US" dirty="0"/>
          </a:p>
        </p:txBody>
      </p:sp>
      <p:sp>
        <p:nvSpPr>
          <p:cNvPr id="18" name="Oval 17">
            <a:extLst>
              <a:ext uri="{FF2B5EF4-FFF2-40B4-BE49-F238E27FC236}">
                <a16:creationId xmlns:a16="http://schemas.microsoft.com/office/drawing/2014/main" id="{D6C7CC34-0A38-4616-9360-58ACBA250D54}"/>
              </a:ext>
            </a:extLst>
          </p:cNvPr>
          <p:cNvSpPr/>
          <p:nvPr/>
        </p:nvSpPr>
        <p:spPr>
          <a:xfrm>
            <a:off x="6900418" y="1386245"/>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0175503-D544-45BD-89E9-DCA44D7A8193}"/>
              </a:ext>
            </a:extLst>
          </p:cNvPr>
          <p:cNvSpPr txBox="1"/>
          <p:nvPr/>
        </p:nvSpPr>
        <p:spPr>
          <a:xfrm>
            <a:off x="7209027" y="1763370"/>
            <a:ext cx="2125984" cy="369332"/>
          </a:xfrm>
          <a:prstGeom prst="rect">
            <a:avLst/>
          </a:prstGeom>
          <a:noFill/>
        </p:spPr>
        <p:txBody>
          <a:bodyPr wrap="square" rtlCol="0">
            <a:spAutoFit/>
          </a:bodyPr>
          <a:lstStyle/>
          <a:p>
            <a:pPr algn="ctr"/>
            <a:r>
              <a:rPr lang="en-US" dirty="0" err="1"/>
              <a:t>ExtraTreeRegressor</a:t>
            </a:r>
            <a:endParaRPr lang="en-US" dirty="0"/>
          </a:p>
        </p:txBody>
      </p:sp>
      <p:sp>
        <p:nvSpPr>
          <p:cNvPr id="20" name="Oval 19">
            <a:extLst>
              <a:ext uri="{FF2B5EF4-FFF2-40B4-BE49-F238E27FC236}">
                <a16:creationId xmlns:a16="http://schemas.microsoft.com/office/drawing/2014/main" id="{95DD20A2-F736-4625-9BD2-772C02768853}"/>
              </a:ext>
            </a:extLst>
          </p:cNvPr>
          <p:cNvSpPr/>
          <p:nvPr/>
        </p:nvSpPr>
        <p:spPr>
          <a:xfrm>
            <a:off x="3989107" y="2422089"/>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D1BEEF5-C933-44E8-8A66-7E96500D9230}"/>
              </a:ext>
            </a:extLst>
          </p:cNvPr>
          <p:cNvSpPr txBox="1"/>
          <p:nvPr/>
        </p:nvSpPr>
        <p:spPr>
          <a:xfrm>
            <a:off x="5057478" y="2818256"/>
            <a:ext cx="606460" cy="369332"/>
          </a:xfrm>
          <a:prstGeom prst="rect">
            <a:avLst/>
          </a:prstGeom>
          <a:noFill/>
        </p:spPr>
        <p:txBody>
          <a:bodyPr wrap="square" rtlCol="0">
            <a:spAutoFit/>
          </a:bodyPr>
          <a:lstStyle/>
          <a:p>
            <a:pPr algn="ctr"/>
            <a:r>
              <a:rPr lang="en-US" dirty="0"/>
              <a:t>SVR</a:t>
            </a:r>
          </a:p>
        </p:txBody>
      </p:sp>
      <p:sp>
        <p:nvSpPr>
          <p:cNvPr id="26" name="Oval 25">
            <a:extLst>
              <a:ext uri="{FF2B5EF4-FFF2-40B4-BE49-F238E27FC236}">
                <a16:creationId xmlns:a16="http://schemas.microsoft.com/office/drawing/2014/main" id="{9F1CA2CC-2048-4524-8B9B-87FF5D10E7DF}"/>
              </a:ext>
            </a:extLst>
          </p:cNvPr>
          <p:cNvSpPr/>
          <p:nvPr/>
        </p:nvSpPr>
        <p:spPr>
          <a:xfrm>
            <a:off x="8528115" y="3204806"/>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018EEA-EDA9-44C2-8778-88132321BB10}"/>
              </a:ext>
            </a:extLst>
          </p:cNvPr>
          <p:cNvSpPr txBox="1"/>
          <p:nvPr/>
        </p:nvSpPr>
        <p:spPr>
          <a:xfrm>
            <a:off x="8740218" y="3585158"/>
            <a:ext cx="2318995" cy="369332"/>
          </a:xfrm>
          <a:prstGeom prst="rect">
            <a:avLst/>
          </a:prstGeom>
          <a:noFill/>
        </p:spPr>
        <p:txBody>
          <a:bodyPr wrap="square" rtlCol="0">
            <a:spAutoFit/>
          </a:bodyPr>
          <a:lstStyle/>
          <a:p>
            <a:pPr algn="ctr"/>
            <a:r>
              <a:rPr lang="en-US" dirty="0" err="1"/>
              <a:t>AdaBoostRegressor</a:t>
            </a:r>
            <a:endParaRPr lang="en-US" dirty="0"/>
          </a:p>
        </p:txBody>
      </p:sp>
      <p:sp>
        <p:nvSpPr>
          <p:cNvPr id="28" name="Oval 27">
            <a:extLst>
              <a:ext uri="{FF2B5EF4-FFF2-40B4-BE49-F238E27FC236}">
                <a16:creationId xmlns:a16="http://schemas.microsoft.com/office/drawing/2014/main" id="{DA1A8DBF-D470-40D0-A4FB-A7C676F0850E}"/>
              </a:ext>
            </a:extLst>
          </p:cNvPr>
          <p:cNvSpPr/>
          <p:nvPr/>
        </p:nvSpPr>
        <p:spPr>
          <a:xfrm>
            <a:off x="5726902" y="4210714"/>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76A02D9-DC2E-4769-B3F5-B9EBBF1D3119}"/>
              </a:ext>
            </a:extLst>
          </p:cNvPr>
          <p:cNvSpPr txBox="1"/>
          <p:nvPr/>
        </p:nvSpPr>
        <p:spPr>
          <a:xfrm>
            <a:off x="5939005" y="4591430"/>
            <a:ext cx="2318995" cy="369332"/>
          </a:xfrm>
          <a:prstGeom prst="rect">
            <a:avLst/>
          </a:prstGeom>
          <a:noFill/>
        </p:spPr>
        <p:txBody>
          <a:bodyPr wrap="square" rtlCol="0">
            <a:spAutoFit/>
          </a:bodyPr>
          <a:lstStyle/>
          <a:p>
            <a:pPr algn="ctr"/>
            <a:r>
              <a:rPr lang="en-US" dirty="0" err="1"/>
              <a:t>BaggingRegressor</a:t>
            </a:r>
            <a:endParaRPr lang="en-US" dirty="0"/>
          </a:p>
        </p:txBody>
      </p:sp>
      <p:sp>
        <p:nvSpPr>
          <p:cNvPr id="30" name="Oval 29">
            <a:extLst>
              <a:ext uri="{FF2B5EF4-FFF2-40B4-BE49-F238E27FC236}">
                <a16:creationId xmlns:a16="http://schemas.microsoft.com/office/drawing/2014/main" id="{B47A708F-140A-40C7-9916-1A1DE0E0CA2C}"/>
              </a:ext>
            </a:extLst>
          </p:cNvPr>
          <p:cNvSpPr/>
          <p:nvPr/>
        </p:nvSpPr>
        <p:spPr>
          <a:xfrm>
            <a:off x="3464348" y="5267488"/>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FFADE5-6541-48BB-93B5-92405B31C9A9}"/>
              </a:ext>
            </a:extLst>
          </p:cNvPr>
          <p:cNvSpPr txBox="1"/>
          <p:nvPr/>
        </p:nvSpPr>
        <p:spPr>
          <a:xfrm>
            <a:off x="3464348" y="5646987"/>
            <a:ext cx="2743202" cy="369332"/>
          </a:xfrm>
          <a:prstGeom prst="rect">
            <a:avLst/>
          </a:prstGeom>
          <a:noFill/>
        </p:spPr>
        <p:txBody>
          <a:bodyPr wrap="square" rtlCol="0">
            <a:spAutoFit/>
          </a:bodyPr>
          <a:lstStyle/>
          <a:p>
            <a:pPr algn="ctr"/>
            <a:r>
              <a:rPr lang="en-US" dirty="0" err="1"/>
              <a:t>RandomForestRegressor</a:t>
            </a:r>
            <a:endParaRPr lang="en-US" dirty="0"/>
          </a:p>
        </p:txBody>
      </p:sp>
      <p:sp>
        <p:nvSpPr>
          <p:cNvPr id="32" name="Oval 31">
            <a:extLst>
              <a:ext uri="{FF2B5EF4-FFF2-40B4-BE49-F238E27FC236}">
                <a16:creationId xmlns:a16="http://schemas.microsoft.com/office/drawing/2014/main" id="{8E8AFE1C-C780-4D14-AD13-05EA1D4C7404}"/>
              </a:ext>
            </a:extLst>
          </p:cNvPr>
          <p:cNvSpPr/>
          <p:nvPr/>
        </p:nvSpPr>
        <p:spPr>
          <a:xfrm>
            <a:off x="8740218" y="5392105"/>
            <a:ext cx="2961633"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CEC97D1-6B87-4436-8634-08ED88B47EA9}"/>
              </a:ext>
            </a:extLst>
          </p:cNvPr>
          <p:cNvSpPr txBox="1"/>
          <p:nvPr/>
        </p:nvSpPr>
        <p:spPr>
          <a:xfrm>
            <a:off x="8759160" y="5788272"/>
            <a:ext cx="2942691" cy="369332"/>
          </a:xfrm>
          <a:prstGeom prst="rect">
            <a:avLst/>
          </a:prstGeom>
          <a:noFill/>
        </p:spPr>
        <p:txBody>
          <a:bodyPr wrap="square" rtlCol="0">
            <a:spAutoFit/>
          </a:bodyPr>
          <a:lstStyle/>
          <a:p>
            <a:pPr algn="ctr"/>
            <a:r>
              <a:rPr lang="en-US" dirty="0" err="1"/>
              <a:t>GradientBoostingRegressor</a:t>
            </a:r>
            <a:endParaRPr lang="en-US" dirty="0"/>
          </a:p>
        </p:txBody>
      </p:sp>
      <p:sp>
        <p:nvSpPr>
          <p:cNvPr id="34" name="Oval 33">
            <a:extLst>
              <a:ext uri="{FF2B5EF4-FFF2-40B4-BE49-F238E27FC236}">
                <a16:creationId xmlns:a16="http://schemas.microsoft.com/office/drawing/2014/main" id="{F7CDF195-5DB0-44FA-A210-137EAEEC2D1F}"/>
              </a:ext>
            </a:extLst>
          </p:cNvPr>
          <p:cNvSpPr/>
          <p:nvPr/>
        </p:nvSpPr>
        <p:spPr>
          <a:xfrm>
            <a:off x="9238505" y="322157"/>
            <a:ext cx="2743202" cy="116166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C224B99-C8C8-4796-BFD7-DCF139A4BDF4}"/>
              </a:ext>
            </a:extLst>
          </p:cNvPr>
          <p:cNvSpPr txBox="1"/>
          <p:nvPr/>
        </p:nvSpPr>
        <p:spPr>
          <a:xfrm>
            <a:off x="9390631" y="700374"/>
            <a:ext cx="2438949" cy="369332"/>
          </a:xfrm>
          <a:prstGeom prst="rect">
            <a:avLst/>
          </a:prstGeom>
          <a:noFill/>
        </p:spPr>
        <p:txBody>
          <a:bodyPr wrap="square" rtlCol="0">
            <a:spAutoFit/>
          </a:bodyPr>
          <a:lstStyle/>
          <a:p>
            <a:pPr algn="ctr"/>
            <a:r>
              <a:rPr lang="en-US" dirty="0" err="1"/>
              <a:t>DecisionTreeRegressor</a:t>
            </a:r>
            <a:endParaRPr lang="en-US" dirty="0"/>
          </a:p>
        </p:txBody>
      </p:sp>
    </p:spTree>
    <p:extLst>
      <p:ext uri="{BB962C8B-B14F-4D97-AF65-F5344CB8AC3E}">
        <p14:creationId xmlns:p14="http://schemas.microsoft.com/office/powerpoint/2010/main" val="1891770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randombar(horizontal)">
                                      <p:cBhvr>
                                        <p:cTn id="31" dur="500"/>
                                        <p:tgtEl>
                                          <p:spTgt spid="2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randombar(horizontal)">
                                      <p:cBhvr>
                                        <p:cTn id="34" dur="500"/>
                                        <p:tgtEl>
                                          <p:spTgt spid="2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horizontal)">
                                      <p:cBhvr>
                                        <p:cTn id="37" dur="500"/>
                                        <p:tgtEl>
                                          <p:spTgt spid="3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randombar(horizontal)">
                                      <p:cBhvr>
                                        <p:cTn id="40" dur="500"/>
                                        <p:tgtEl>
                                          <p:spTgt spid="3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randombar(horizontal)">
                                      <p:cBhvr>
                                        <p:cTn id="46" dur="500"/>
                                        <p:tgtEl>
                                          <p:spTgt spid="3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randombar(horizontal)">
                                      <p:cBhvr>
                                        <p:cTn id="49" dur="500"/>
                                        <p:tgtEl>
                                          <p:spTgt spid="3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8" grpId="0" animBg="1"/>
      <p:bldP spid="19" grpId="0"/>
      <p:bldP spid="20" grpId="0" animBg="1"/>
      <p:bldP spid="21" grpId="0"/>
      <p:bldP spid="26" grpId="0" animBg="1"/>
      <p:bldP spid="27" grpId="0"/>
      <p:bldP spid="28" grpId="0" animBg="1"/>
      <p:bldP spid="29" grpId="0"/>
      <p:bldP spid="30" grpId="0" animBg="1"/>
      <p:bldP spid="31" grpId="0"/>
      <p:bldP spid="32" grpId="0" animBg="1"/>
      <p:bldP spid="33" grpId="0"/>
      <p:bldP spid="34" grpId="0" animBg="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AAE55B-3214-4C81-8EEC-6A9D1E48288B}"/>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useBgFill="1">
        <p:nvSpPr>
          <p:cNvPr id="29" name="Oval 28">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81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4365858" y="2184550"/>
            <a:ext cx="3535679" cy="1425728"/>
          </a:xfrm>
        </p:spPr>
        <p:txBody>
          <a:bodyPr vert="horz" lIns="91440" tIns="45720" rIns="91440" bIns="45720" rtlCol="0" anchor="b">
            <a:normAutofit/>
          </a:bodyPr>
          <a:lstStyle/>
          <a:p>
            <a:pPr algn="ctr"/>
            <a:r>
              <a:rPr lang="en-US" dirty="0"/>
              <a:t>results</a:t>
            </a:r>
          </a:p>
        </p:txBody>
      </p:sp>
      <p:cxnSp>
        <p:nvCxnSpPr>
          <p:cNvPr id="31" name="Straight Connector 30">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615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8C229E-30C6-4193-94C3-6BD94B5F5C06}"/>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7647" b="7647"/>
          <a:stretch/>
        </p:blipFill>
        <p:spPr>
          <a:xfrm>
            <a:off x="-1" y="-1"/>
            <a:ext cx="12191999" cy="6858001"/>
          </a:xfrm>
          <a:prstGeom prst="rect">
            <a:avLst/>
          </a:prstGeom>
        </p:spPr>
      </p:pic>
      <p:sp>
        <p:nvSpPr>
          <p:cNvPr id="102" name="Rectangle 10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BE77BF4-7B61-436F-88CC-83BA855DB801}"/>
              </a:ext>
            </a:extLst>
          </p:cNvPr>
          <p:cNvSpPr>
            <a:spLocks noGrp="1"/>
          </p:cNvSpPr>
          <p:nvPr>
            <p:ph type="title"/>
          </p:nvPr>
        </p:nvSpPr>
        <p:spPr>
          <a:xfrm>
            <a:off x="1118530" y="2286000"/>
            <a:ext cx="8476388" cy="2737367"/>
          </a:xfrm>
        </p:spPr>
        <p:txBody>
          <a:bodyPr vert="horz" lIns="91440" tIns="45720" rIns="91440" bIns="45720" rtlCol="0" anchor="b">
            <a:normAutofit/>
          </a:bodyPr>
          <a:lstStyle/>
          <a:p>
            <a:r>
              <a:rPr lang="en-US" dirty="0">
                <a:solidFill>
                  <a:srgbClr val="FFFFFF"/>
                </a:solidFill>
              </a:rPr>
              <a:t>results</a:t>
            </a:r>
          </a:p>
        </p:txBody>
      </p:sp>
      <p:cxnSp>
        <p:nvCxnSpPr>
          <p:cNvPr id="104" name="Straight Connector 10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363CF6-A846-46DA-BF3B-9245810707D0}"/>
              </a:ext>
            </a:extLst>
          </p:cNvPr>
          <p:cNvSpPr/>
          <p:nvPr/>
        </p:nvSpPr>
        <p:spPr>
          <a:xfrm>
            <a:off x="4113541" y="1038414"/>
            <a:ext cx="7316457" cy="47811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EF7D7B-7D81-4C2E-9302-ACDD72D27E34}"/>
              </a:ext>
            </a:extLst>
          </p:cNvPr>
          <p:cNvPicPr>
            <a:picLocks noChangeAspect="1"/>
          </p:cNvPicPr>
          <p:nvPr/>
        </p:nvPicPr>
        <p:blipFill>
          <a:blip r:embed="rId4"/>
          <a:stretch>
            <a:fillRect/>
          </a:stretch>
        </p:blipFill>
        <p:spPr>
          <a:xfrm>
            <a:off x="4527729" y="1453423"/>
            <a:ext cx="6488079" cy="3951143"/>
          </a:xfrm>
          <a:prstGeom prst="rect">
            <a:avLst/>
          </a:prstGeom>
        </p:spPr>
      </p:pic>
    </p:spTree>
    <p:extLst>
      <p:ext uri="{BB962C8B-B14F-4D97-AF65-F5344CB8AC3E}">
        <p14:creationId xmlns:p14="http://schemas.microsoft.com/office/powerpoint/2010/main" val="2549542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mMjAyMGQ3ZC03N2M4LTQyOTQtYTQyNy01OTBlZThlYjMzMjgiIG9yaWdpbj0iZGVmYXVsdFZhbHVlIj48ZWxlbWVudCB1aWQ9ImEyOTBmMTJiLWI3MTktNDJhZC1hMTMxLTU3OTdkYWQ3NWU5NCIgdmFsdWU9IiIgeG1sbnM9Imh0dHA6Ly93d3cuYm9sZG9uamFtZXMuY29tLzIwMDgvMDEvc2llL2ludGVybmFsL2xhYmVsIiAvPjwvc2lzbD48VXNlck5hbWU+Q09SUFxVU0ZLMDQ0ODc8L1VzZXJOYW1lPjxEYXRlVGltZT4xMC8yNi8yMDIxIDM6MjU6NDYgUE08L0RhdGVUaW1lPjxMYWJlbFN0cmluZz5JbnRlcm5hbDwvTGFiZWxTdHJpbmc+PC9pdGVtPjwvbGFiZWxIaXN0b3J5Pg==</Value>
</WrappedLabelHistory>
</file>

<file path=customXml/item2.xml><?xml version="1.0" encoding="utf-8"?>
<sisl xmlns:xsi="http://www.w3.org/2001/XMLSchema-instance" xmlns:xsd="http://www.w3.org/2001/XMLSchema" xmlns="http://www.boldonjames.com/2008/01/sie/internal/label" sislVersion="0" policy="f2020d7d-77c8-4294-a427-590ee8eb3328" origin="defaultValue">
  <element uid="a290f12b-b719-42ad-a131-5797dad75e94" value=""/>
</sisl>
</file>

<file path=customXml/itemProps1.xml><?xml version="1.0" encoding="utf-8"?>
<ds:datastoreItem xmlns:ds="http://schemas.openxmlformats.org/officeDocument/2006/customXml" ds:itemID="{ECF404F4-01BB-4392-B694-F5B8B22979D5}">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32279500-5F72-4593-89A4-1754C5AE5239}">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362</TotalTime>
  <Words>1223</Words>
  <Application>Microsoft Office PowerPoint</Application>
  <PresentationFormat>Widescreen</PresentationFormat>
  <Paragraphs>76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Trade Gothic Next Cond</vt:lpstr>
      <vt:lpstr>Trade Gothic Next Light</vt:lpstr>
      <vt:lpstr>PortalVTI</vt:lpstr>
      <vt:lpstr>Predicting covid-19 cases in the united states</vt:lpstr>
      <vt:lpstr>data</vt:lpstr>
      <vt:lpstr>data</vt:lpstr>
      <vt:lpstr>data</vt:lpstr>
      <vt:lpstr>model</vt:lpstr>
      <vt:lpstr>model</vt:lpstr>
      <vt:lpstr>model</vt:lpstr>
      <vt:lpstr>results</vt:lpstr>
      <vt:lpstr>results</vt:lpstr>
      <vt:lpstr>results</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Kong, Feifei</dc:creator>
  <cp:keywords>Internal | EPNW-OLMK</cp:keywords>
  <cp:lastModifiedBy>Kong, Feifei</cp:lastModifiedBy>
  <cp:revision>30</cp:revision>
  <dcterms:created xsi:type="dcterms:W3CDTF">2021-10-26T14:25:09Z</dcterms:created>
  <dcterms:modified xsi:type="dcterms:W3CDTF">2021-10-26T20:28:07Z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0fc2b672-c7f8-4946-b215-f32c576226e7</vt:lpwstr>
  </property>
  <property fmtid="{D5CDD505-2E9C-101B-9397-08002B2CF9AE}" pid="3" name="bjDocumentLabelXML">
    <vt:lpwstr>&lt;?xml version="1.0" encoding="us-ascii"?&gt;&lt;sisl xmlns:xsi="http://www.w3.org/2001/XMLSchema-instance" xmlns:xsd="http://www.w3.org/2001/XMLSchema" sislVersion="0" policy="f2020d7d-77c8-4294-a427-590ee8eb3328" origin="defaultValue" xmlns="http://www.boldonj</vt:lpwstr>
  </property>
  <property fmtid="{D5CDD505-2E9C-101B-9397-08002B2CF9AE}" pid="4" name="bjDocumentLabelXML-0">
    <vt:lpwstr>ames.com/2008/01/sie/internal/label"&gt;&lt;element uid="a290f12b-b719-42ad-a131-5797dad75e94" value="" /&gt;&lt;/sisl&gt;</vt:lpwstr>
  </property>
  <property fmtid="{D5CDD505-2E9C-101B-9397-08002B2CF9AE}" pid="5" name="bjDocumentSecurityLabel">
    <vt:lpwstr>Internal</vt:lpwstr>
  </property>
  <property fmtid="{D5CDD505-2E9C-101B-9397-08002B2CF9AE}" pid="6" name="wsp-metadata">
    <vt:lpwstr>Internal | EPNW-OLMK</vt:lpwstr>
  </property>
  <property fmtid="{D5CDD505-2E9C-101B-9397-08002B2CF9AE}" pid="7" name="bjClsUserRVM">
    <vt:lpwstr>[]</vt:lpwstr>
  </property>
  <property fmtid="{D5CDD505-2E9C-101B-9397-08002B2CF9AE}" pid="8" name="bjSaver">
    <vt:lpwstr>twQJCKktHpE448Wbl9ZAMtlaNtxbeqvb</vt:lpwstr>
  </property>
  <property fmtid="{D5CDD505-2E9C-101B-9397-08002B2CF9AE}" pid="9" name="bjLabelHistoryID">
    <vt:lpwstr>{ECF404F4-01BB-4392-B694-F5B8B22979D5}</vt:lpwstr>
  </property>
</Properties>
</file>